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58"/>
  </p:notesMasterIdLst>
  <p:sldIdLst>
    <p:sldId id="256" r:id="rId2"/>
    <p:sldId id="259" r:id="rId3"/>
    <p:sldId id="260" r:id="rId4"/>
    <p:sldId id="261" r:id="rId5"/>
    <p:sldId id="284" r:id="rId6"/>
    <p:sldId id="286" r:id="rId7"/>
    <p:sldId id="285" r:id="rId8"/>
    <p:sldId id="338" r:id="rId9"/>
    <p:sldId id="290" r:id="rId10"/>
    <p:sldId id="306" r:id="rId11"/>
    <p:sldId id="289" r:id="rId12"/>
    <p:sldId id="291" r:id="rId13"/>
    <p:sldId id="292" r:id="rId14"/>
    <p:sldId id="293" r:id="rId15"/>
    <p:sldId id="294" r:id="rId16"/>
    <p:sldId id="295" r:id="rId17"/>
    <p:sldId id="296" r:id="rId18"/>
    <p:sldId id="297" r:id="rId19"/>
    <p:sldId id="298" r:id="rId20"/>
    <p:sldId id="299" r:id="rId21"/>
    <p:sldId id="300" r:id="rId22"/>
    <p:sldId id="301" r:id="rId23"/>
    <p:sldId id="287" r:id="rId24"/>
    <p:sldId id="288" r:id="rId25"/>
    <p:sldId id="302" r:id="rId26"/>
    <p:sldId id="304" r:id="rId27"/>
    <p:sldId id="308" r:id="rId28"/>
    <p:sldId id="309" r:id="rId29"/>
    <p:sldId id="310" r:id="rId30"/>
    <p:sldId id="311" r:id="rId31"/>
    <p:sldId id="312" r:id="rId32"/>
    <p:sldId id="332" r:id="rId33"/>
    <p:sldId id="313" r:id="rId34"/>
    <p:sldId id="314" r:id="rId35"/>
    <p:sldId id="315" r:id="rId36"/>
    <p:sldId id="316" r:id="rId37"/>
    <p:sldId id="317" r:id="rId38"/>
    <p:sldId id="318" r:id="rId39"/>
    <p:sldId id="319" r:id="rId40"/>
    <p:sldId id="320" r:id="rId41"/>
    <p:sldId id="321" r:id="rId42"/>
    <p:sldId id="333" r:id="rId43"/>
    <p:sldId id="322" r:id="rId44"/>
    <p:sldId id="323" r:id="rId45"/>
    <p:sldId id="324" r:id="rId46"/>
    <p:sldId id="325" r:id="rId47"/>
    <p:sldId id="334" r:id="rId48"/>
    <p:sldId id="326" r:id="rId49"/>
    <p:sldId id="335" r:id="rId50"/>
    <p:sldId id="327" r:id="rId51"/>
    <p:sldId id="328" r:id="rId52"/>
    <p:sldId id="329" r:id="rId53"/>
    <p:sldId id="330" r:id="rId54"/>
    <p:sldId id="331" r:id="rId55"/>
    <p:sldId id="336" r:id="rId56"/>
    <p:sldId id="266" r:id="rId57"/>
  </p:sldIdLst>
  <p:sldSz cx="9144000" cy="5143500" type="screen16x9"/>
  <p:notesSz cx="6858000" cy="9144000"/>
  <p:embeddedFontLst>
    <p:embeddedFont>
      <p:font typeface="Arvo" panose="020B0604020202020204" charset="0"/>
      <p:regular r:id="rId59"/>
      <p:bold r:id="rId60"/>
      <p:italic r:id="rId61"/>
      <p:boldItalic r:id="rId62"/>
    </p:embeddedFont>
    <p:embeddedFont>
      <p:font typeface="Roboto Condensed" panose="020B0604020202020204" charset="0"/>
      <p:regular r:id="rId63"/>
      <p:bold r:id="rId64"/>
      <p:italic r:id="rId65"/>
      <p:boldItalic r:id="rId66"/>
    </p:embeddedFont>
    <p:embeddedFont>
      <p:font typeface="Roboto Condensed Light" panose="020B0604020202020204" charset="0"/>
      <p:regular r:id="rId67"/>
      <p:bold r:id="rId68"/>
      <p:italic r:id="rId69"/>
      <p:boldItalic r:id="rId7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53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5.fntdata"/><Relationship Id="rId68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66" Type="http://schemas.openxmlformats.org/officeDocument/2006/relationships/font" Target="fonts/font8.fntdata"/><Relationship Id="rId74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3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6.fntdata"/><Relationship Id="rId69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.fntdata"/><Relationship Id="rId67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4.fntdata"/><Relationship Id="rId70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2.fntdata"/><Relationship Id="rId65" Type="http://schemas.openxmlformats.org/officeDocument/2006/relationships/font" Target="fonts/font7.fntdata"/><Relationship Id="rId73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71" Type="http://schemas.openxmlformats.org/officeDocument/2006/relationships/presProps" Target="presProps.xml"/></Relationships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g>
</file>

<file path=ppt/media/image3.gif>
</file>

<file path=ppt/media/image4.jp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94750418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60217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5282131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178193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922436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75839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8" name="Google Shape;298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19076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61544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400355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23309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7/28/2020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://mattturck.com/wp-content/uploads/2017/05/Matt-Turck-FirstMark-2017-Big-Data-Landscape.pn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leonpalafox.github.io/dsclase_2019_2/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rgbClr val="FFC000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The goal is to turn data into information, and information into insight</a:t>
            </a:r>
            <a:endParaRPr lang="en" dirty="0"/>
          </a:p>
          <a:p>
            <a:pPr marL="0" lvl="0" indent="0">
              <a:buNone/>
            </a:pPr>
            <a:endParaRPr lang="en" dirty="0"/>
          </a:p>
          <a:p>
            <a:pPr marL="0" lvl="0" indent="0" algn="r">
              <a:buNone/>
            </a:pPr>
            <a:r>
              <a:rPr lang="en" dirty="0"/>
              <a:t>Carly Fiorina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78061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 de la Ciencia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Qué es un Data </a:t>
            </a:r>
            <a:r>
              <a:rPr lang="es-MX" dirty="0" err="1"/>
              <a:t>Scientist</a:t>
            </a:r>
            <a:r>
              <a:rPr lang="es-MX" dirty="0"/>
              <a:t>?</a:t>
            </a:r>
          </a:p>
          <a:p>
            <a:pPr lvl="1"/>
            <a:r>
              <a:rPr lang="es-MX" dirty="0"/>
              <a:t>No es un analista</a:t>
            </a:r>
          </a:p>
          <a:p>
            <a:pPr lvl="1"/>
            <a:r>
              <a:rPr lang="es-MX" dirty="0"/>
              <a:t>No es un programador</a:t>
            </a:r>
          </a:p>
          <a:p>
            <a:pPr lvl="1"/>
            <a:r>
              <a:rPr lang="es-MX" dirty="0"/>
              <a:t>No es un programador de base de datos.</a:t>
            </a:r>
          </a:p>
          <a:p>
            <a:r>
              <a:rPr lang="es-MX" dirty="0"/>
              <a:t>Hace Ciencia?</a:t>
            </a:r>
          </a:p>
          <a:p>
            <a:pPr lvl="1"/>
            <a:r>
              <a:rPr lang="es-MX" dirty="0"/>
              <a:t>No nos importa</a:t>
            </a:r>
            <a:endParaRPr lang="en-US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052423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 de la Ciencia de datos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7341EEEA-EFBD-48E3-9FB0-6C45B1157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0822" y="1643866"/>
            <a:ext cx="3591621" cy="280728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62912221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 de la Ciencia de Datos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D7080E34-6A77-42D6-9EF8-2DF9A2543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8129" y="1582219"/>
            <a:ext cx="4063095" cy="3220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30322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Historia de la Ciencia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800" dirty="0"/>
              <a:t>La historia de la Ciencia de Datos tiene dos ramas: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– Inteligencia Artificial</a:t>
            </a:r>
          </a:p>
          <a:p>
            <a:pPr lvl="1"/>
            <a:endParaRPr lang="es-MX" dirty="0"/>
          </a:p>
          <a:p>
            <a:pPr lvl="1"/>
            <a:r>
              <a:rPr lang="es-MX" dirty="0"/>
              <a:t>Infraestructura  Computo Paralelo</a:t>
            </a:r>
            <a:endParaRPr lang="en-US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66684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Machine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Machine </a:t>
            </a:r>
            <a:r>
              <a:rPr lang="es-MX" sz="1800" dirty="0" err="1"/>
              <a:t>Learning</a:t>
            </a:r>
            <a:endParaRPr lang="es-MX" sz="1800" dirty="0"/>
          </a:p>
          <a:p>
            <a:pPr lvl="1"/>
            <a:r>
              <a:rPr lang="es-MX" sz="1600" dirty="0"/>
              <a:t>Es el nombre comercial de una rama de Inteligencia Artificial.</a:t>
            </a:r>
          </a:p>
          <a:p>
            <a:pPr lvl="1"/>
            <a:r>
              <a:rPr lang="es-MX" sz="1600" dirty="0"/>
              <a:t>En 1984 aconteció el primer invierno  de la Inteligencia Artificial.</a:t>
            </a:r>
          </a:p>
          <a:p>
            <a:pPr lvl="2"/>
            <a:r>
              <a:rPr lang="es-MX" sz="1200" dirty="0"/>
              <a:t>Se prometieron muchas cosas que no se entregaron</a:t>
            </a:r>
          </a:p>
          <a:p>
            <a:pPr lvl="2"/>
            <a:r>
              <a:rPr lang="es-MX" sz="1200" dirty="0"/>
              <a:t>Faltaban dos cosas:</a:t>
            </a:r>
          </a:p>
          <a:p>
            <a:pPr lvl="3"/>
            <a:r>
              <a:rPr lang="es-MX" sz="1200" dirty="0"/>
              <a:t>Poder de procesamiento</a:t>
            </a:r>
          </a:p>
          <a:p>
            <a:pPr lvl="3"/>
            <a:r>
              <a:rPr lang="es-MX" sz="1200" dirty="0"/>
              <a:t>Datos!!!</a:t>
            </a:r>
          </a:p>
          <a:p>
            <a:pPr lvl="1"/>
            <a:r>
              <a:rPr lang="es-MX" sz="1600" dirty="0"/>
              <a:t>Que creen ustedes que pasó después??</a:t>
            </a:r>
            <a:endParaRPr lang="en-US" sz="1600" dirty="0"/>
          </a:p>
          <a:p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27540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Machine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400" dirty="0"/>
              <a:t>- En los 2000, todo mundo contrataba desarrolladores de bases de datos.</a:t>
            </a:r>
          </a:p>
          <a:p>
            <a:pPr lvl="1"/>
            <a:r>
              <a:rPr lang="es-MX" sz="1400" dirty="0"/>
              <a:t>La aparición del </a:t>
            </a:r>
            <a:r>
              <a:rPr lang="es-MX" sz="1400" dirty="0" err="1"/>
              <a:t>developer</a:t>
            </a:r>
            <a:r>
              <a:rPr lang="es-MX" sz="1400" dirty="0"/>
              <a:t> Full </a:t>
            </a:r>
            <a:r>
              <a:rPr lang="es-MX" sz="1400" dirty="0" err="1"/>
              <a:t>Stack</a:t>
            </a:r>
            <a:endParaRPr lang="es-MX" sz="1400" dirty="0"/>
          </a:p>
          <a:p>
            <a:pPr lvl="1"/>
            <a:r>
              <a:rPr lang="es-MX" sz="1400" dirty="0"/>
              <a:t>Una acumulación masiva de datos</a:t>
            </a:r>
          </a:p>
          <a:p>
            <a:r>
              <a:rPr lang="es-MX" sz="1400" dirty="0"/>
              <a:t>La aparición de las redes sociales masivas.</a:t>
            </a:r>
          </a:p>
          <a:p>
            <a:pPr lvl="1"/>
            <a:r>
              <a:rPr lang="es-MX" sz="1400" dirty="0"/>
              <a:t>Facebook tiene alrededor de 2 mil millones de usuarios</a:t>
            </a:r>
          </a:p>
          <a:p>
            <a:pPr lvl="1"/>
            <a:r>
              <a:rPr lang="es-MX" sz="1400" dirty="0"/>
              <a:t>Se generan datos iguales a alrededor de 500, 000, 000 millones de canciones cada día.</a:t>
            </a:r>
          </a:p>
          <a:p>
            <a:pPr lvl="1"/>
            <a:r>
              <a:rPr lang="es-MX" sz="1400" dirty="0"/>
              <a:t>Quien los va categorizar?</a:t>
            </a:r>
          </a:p>
          <a:p>
            <a:r>
              <a:rPr lang="es-MX" sz="1400" dirty="0"/>
              <a:t>De pronto a hay datos de sobra, y adivinen que más, el procesamiento también es sustancialmente mayor al que se tenía en 1984.</a:t>
            </a:r>
            <a:endParaRPr lang="en-US" sz="1400" dirty="0"/>
          </a:p>
          <a:p>
            <a:endParaRPr lang="es-MX" sz="14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47734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Machine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Popularidad de “nuevos” algoritmos:</a:t>
            </a:r>
          </a:p>
          <a:p>
            <a:pPr lvl="1"/>
            <a:r>
              <a:rPr lang="es-MX" sz="2000" dirty="0"/>
              <a:t>Sistemas  de recomendación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Redes Neuronales Profundas  (Deep </a:t>
            </a:r>
            <a:r>
              <a:rPr lang="es-MX" sz="2000" dirty="0" err="1"/>
              <a:t>Learning</a:t>
            </a:r>
            <a:r>
              <a:rPr lang="es-MX" sz="2000" dirty="0"/>
              <a:t>)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Gradiente Descendente (</a:t>
            </a:r>
            <a:r>
              <a:rPr lang="es-MX" sz="2000" dirty="0" err="1"/>
              <a:t>XGBoost</a:t>
            </a:r>
            <a:r>
              <a:rPr lang="es-MX" sz="2000" dirty="0"/>
              <a:t>)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72497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Infraestructura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35958708-902A-4BD0-8441-3FEFA9779FD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r>
              <a:rPr lang="es-MX" sz="2800" dirty="0"/>
              <a:t>Se abandonó la dependencia en maquinas únicas poderosas.</a:t>
            </a:r>
          </a:p>
          <a:p>
            <a:endParaRPr lang="es-MX" sz="2800" dirty="0"/>
          </a:p>
          <a:p>
            <a:r>
              <a:rPr lang="es-MX" sz="2800" dirty="0"/>
              <a:t>El computo distribuido se volvió barato y razonable.</a:t>
            </a:r>
          </a:p>
          <a:p>
            <a:pPr lvl="1"/>
            <a:r>
              <a:rPr lang="es-MX" sz="2400" dirty="0" err="1"/>
              <a:t>Hadoop</a:t>
            </a:r>
            <a:endParaRPr lang="es-MX" sz="2400" dirty="0"/>
          </a:p>
          <a:p>
            <a:pPr lvl="2"/>
            <a:r>
              <a:rPr lang="es-MX" sz="1800" dirty="0" err="1"/>
              <a:t>Hortonworks</a:t>
            </a:r>
            <a:endParaRPr lang="es-MX" sz="1800" dirty="0"/>
          </a:p>
          <a:p>
            <a:pPr lvl="2"/>
            <a:r>
              <a:rPr lang="es-MX" sz="1800" dirty="0"/>
              <a:t>Cloudera</a:t>
            </a:r>
          </a:p>
          <a:p>
            <a:pPr lvl="2"/>
            <a:r>
              <a:rPr lang="es-MX" sz="1800" dirty="0"/>
              <a:t>AWS</a:t>
            </a:r>
          </a:p>
          <a:p>
            <a:pPr lvl="2"/>
            <a:r>
              <a:rPr lang="es-MX" sz="1800" dirty="0"/>
              <a:t>Google</a:t>
            </a:r>
          </a:p>
          <a:p>
            <a:pPr lvl="2"/>
            <a:r>
              <a:rPr lang="es-MX" sz="1800" dirty="0"/>
              <a:t>Azure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896483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Infraestructura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Almacenar muchos datos es difícil:</a:t>
            </a:r>
          </a:p>
          <a:p>
            <a:pPr lvl="1"/>
            <a:r>
              <a:rPr lang="es-MX" sz="2000" dirty="0"/>
              <a:t>Bases de datos paralelas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Almacenamiento redundante</a:t>
            </a:r>
          </a:p>
          <a:p>
            <a:pPr lvl="1"/>
            <a:endParaRPr lang="es-MX" sz="2000" dirty="0"/>
          </a:p>
          <a:p>
            <a:pPr lvl="1"/>
            <a:r>
              <a:rPr lang="es-MX" sz="2000" dirty="0"/>
              <a:t>Almacenamiento distribuido.</a:t>
            </a:r>
            <a:endParaRPr lang="en-US" sz="2000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776011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Por que todos queremos saber como se va a calificar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Infraestructura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4A6D36C6-F6C5-49FE-BA16-AC2C391799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60069" y="1479479"/>
            <a:ext cx="3165024" cy="2961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05606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Conclusión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endParaRPr lang="es-MX" dirty="0"/>
          </a:p>
          <a:p>
            <a:r>
              <a:rPr lang="es-MX" dirty="0"/>
              <a:t>Se requirieron muchas condiciones para la aparición de Data </a:t>
            </a:r>
            <a:r>
              <a:rPr lang="es-MX" dirty="0" err="1"/>
              <a:t>Science</a:t>
            </a:r>
            <a:r>
              <a:rPr lang="es-MX" dirty="0"/>
              <a:t> como profesión:</a:t>
            </a:r>
          </a:p>
          <a:p>
            <a:pPr lvl="1"/>
            <a:r>
              <a:rPr lang="es-MX" dirty="0" err="1"/>
              <a:t>Expertise</a:t>
            </a:r>
            <a:r>
              <a:rPr lang="es-MX" dirty="0"/>
              <a:t> en Machine </a:t>
            </a:r>
            <a:r>
              <a:rPr lang="es-MX" dirty="0" err="1"/>
              <a:t>Learning</a:t>
            </a:r>
            <a:endParaRPr lang="en-US" dirty="0"/>
          </a:p>
          <a:p>
            <a:pPr lvl="1"/>
            <a:r>
              <a:rPr lang="en-US" dirty="0"/>
              <a:t>Expertise </a:t>
            </a:r>
            <a:r>
              <a:rPr lang="en-US" dirty="0" err="1"/>
              <a:t>en</a:t>
            </a:r>
            <a:r>
              <a:rPr lang="en-US" dirty="0"/>
              <a:t> Hardware</a:t>
            </a:r>
          </a:p>
          <a:p>
            <a:pPr lvl="1"/>
            <a:r>
              <a:rPr lang="es-MX" b="1" dirty="0" err="1"/>
              <a:t>Expertise</a:t>
            </a:r>
            <a:r>
              <a:rPr lang="es-MX" b="1" dirty="0"/>
              <a:t> en Negocios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421956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Ecosistema de la Ciencia de Datos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FC8C4F-23B2-4C4C-A199-0D8BE96A8F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0446" y="1201412"/>
            <a:ext cx="5038528" cy="343508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7D6E92B-2F94-46F4-9906-B6A17C52B0C6}"/>
              </a:ext>
            </a:extLst>
          </p:cNvPr>
          <p:cNvSpPr/>
          <p:nvPr/>
        </p:nvSpPr>
        <p:spPr>
          <a:xfrm>
            <a:off x="7161088" y="1602769"/>
            <a:ext cx="1684962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hlinkClick r:id="rId3"/>
              </a:rPr>
              <a:t>http://mattturck.com/wp-content/uploads/2017/05/Matt-Turck-FirstMark-2017-Big-Data-Landscape.png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687592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pic>
        <p:nvPicPr>
          <p:cNvPr id="1026" name="Picture 2" descr="24n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35053" y="729466"/>
            <a:ext cx="527685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1065862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pic>
        <p:nvPicPr>
          <p:cNvPr id="2050" name="Picture 2" descr="112n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6568" y="719191"/>
            <a:ext cx="37338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1568889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pic>
        <p:nvPicPr>
          <p:cNvPr id="3074" name="Picture 2" descr="Image result for data science venn diagram 2.0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5831" y="533400"/>
            <a:ext cx="5482197" cy="4103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206341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Casos de uso de la Ciencia de Datos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Donde se come la Data </a:t>
            </a:r>
            <a:r>
              <a:rPr lang="es-MX" dirty="0" err="1"/>
              <a:t>Science</a:t>
            </a:r>
            <a:r>
              <a:rPr lang="es-MX" dirty="0"/>
              <a:t>?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14169194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The world is now awash in data and we can see consumers in a lot clearer ways.</a:t>
            </a:r>
          </a:p>
          <a:p>
            <a:pPr marL="0" lvl="0" indent="0">
              <a:buNone/>
            </a:pPr>
            <a:endParaRPr lang="en" dirty="0"/>
          </a:p>
          <a:p>
            <a:pPr marL="0" lvl="0" indent="0" algn="r">
              <a:buNone/>
            </a:pPr>
            <a:r>
              <a:rPr lang="es-MX" i="0" dirty="0"/>
              <a:t>Max </a:t>
            </a:r>
            <a:r>
              <a:rPr lang="es-MX" i="0" dirty="0" err="1"/>
              <a:t>Levchin</a:t>
            </a:r>
            <a:r>
              <a:rPr lang="es-MX" i="0" dirty="0"/>
              <a:t>, PayPal </a:t>
            </a:r>
            <a:r>
              <a:rPr lang="es-MX" i="0" dirty="0" err="1"/>
              <a:t>co-founder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110882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Picture 4" descr="Screen Shot 2017-12-03 at 11.11.5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0522" y="1576074"/>
            <a:ext cx="3358934" cy="2800649"/>
          </a:xfrm>
          <a:prstGeom prst="rect">
            <a:avLst/>
          </a:prstGeom>
        </p:spPr>
      </p:pic>
      <p:pic>
        <p:nvPicPr>
          <p:cNvPr id="7" name="Picture 6" descr="Screen Shot 2017-12-03 at 11.14.38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8096" y="1530719"/>
            <a:ext cx="4025567" cy="2966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8651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0EC4108-FE12-4DDF-8DEA-397586761F5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endParaRPr lang="en-US" sz="2100" dirty="0"/>
          </a:p>
          <a:p>
            <a:endParaRPr lang="en-US" sz="2100" dirty="0"/>
          </a:p>
          <a:p>
            <a:r>
              <a:rPr lang="en-US" sz="2100" dirty="0"/>
              <a:t>Data Science and Cognitive Intelligence: IT, Marketing, </a:t>
            </a:r>
            <a:r>
              <a:rPr lang="en-US" sz="2100" dirty="0" err="1"/>
              <a:t>Operaciones</a:t>
            </a:r>
            <a:endParaRPr lang="en-US" sz="2100" dirty="0"/>
          </a:p>
          <a:p>
            <a:pPr marL="0" indent="0">
              <a:buNone/>
            </a:pPr>
            <a:endParaRPr lang="en-US" sz="2100" dirty="0"/>
          </a:p>
          <a:p>
            <a:r>
              <a:rPr lang="en-US" sz="2100" dirty="0"/>
              <a:t>Global Supply Chain and Analytics Group: </a:t>
            </a:r>
            <a:r>
              <a:rPr lang="en-US" sz="2100" dirty="0" err="1"/>
              <a:t>Procesos</a:t>
            </a:r>
            <a:r>
              <a:rPr lang="en-US" sz="2100" dirty="0"/>
              <a:t> </a:t>
            </a:r>
            <a:r>
              <a:rPr lang="en-US" sz="2100" dirty="0" err="1"/>
              <a:t>Internos</a:t>
            </a:r>
            <a:r>
              <a:rPr lang="en-US" sz="2100" dirty="0"/>
              <a:t>, Delivery</a:t>
            </a:r>
          </a:p>
          <a:p>
            <a:endParaRPr lang="en-US" sz="2100" dirty="0"/>
          </a:p>
          <a:p>
            <a:r>
              <a:rPr lang="en-US" sz="2100" dirty="0"/>
              <a:t>Big Data and Artificial Intelligence Systems: </a:t>
            </a:r>
            <a:r>
              <a:rPr lang="en-US" sz="2100" dirty="0" err="1"/>
              <a:t>Startupera</a:t>
            </a:r>
            <a:r>
              <a:rPr lang="en-US" sz="2100" dirty="0"/>
              <a:t> (Palo Alto)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69818" y="1380926"/>
            <a:ext cx="2873180" cy="652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7840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 mi no me importan las buenas calificaciones, mis creaciones seran el testamento de mi desempeño.</a:t>
            </a:r>
          </a:p>
          <a:p>
            <a:pPr marL="0" lvl="0" indent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Helmut Kohl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err="1"/>
              <a:t>Clientes</a:t>
            </a:r>
            <a:r>
              <a:rPr lang="en-US" dirty="0"/>
              <a:t>:</a:t>
            </a:r>
          </a:p>
          <a:p>
            <a:pPr lvl="1"/>
            <a:r>
              <a:rPr lang="en-US" sz="2100" dirty="0"/>
              <a:t>Churn Rate (</a:t>
            </a:r>
            <a:r>
              <a:rPr lang="en-US" sz="2100" dirty="0" err="1"/>
              <a:t>Grado</a:t>
            </a:r>
            <a:r>
              <a:rPr lang="en-US" sz="2100" dirty="0"/>
              <a:t> de </a:t>
            </a:r>
            <a:r>
              <a:rPr lang="en-US" sz="2100" dirty="0" err="1"/>
              <a:t>abandono</a:t>
            </a:r>
            <a:r>
              <a:rPr lang="en-US" sz="2100" dirty="0"/>
              <a:t>): Se </a:t>
            </a:r>
            <a:r>
              <a:rPr lang="en-US" sz="2100" dirty="0" err="1"/>
              <a:t>crean</a:t>
            </a:r>
            <a:r>
              <a:rPr lang="en-US" sz="2100" dirty="0"/>
              <a:t> </a:t>
            </a:r>
            <a:r>
              <a:rPr lang="en-US" sz="2100" dirty="0" err="1"/>
              <a:t>modelos</a:t>
            </a:r>
            <a:r>
              <a:rPr lang="en-US" sz="2100" dirty="0"/>
              <a:t> </a:t>
            </a:r>
            <a:r>
              <a:rPr lang="en-US" sz="2100" dirty="0" err="1"/>
              <a:t>analíticos</a:t>
            </a:r>
            <a:r>
              <a:rPr lang="en-US" sz="2100" dirty="0"/>
              <a:t> </a:t>
            </a:r>
            <a:r>
              <a:rPr lang="en-US" sz="2100" dirty="0" err="1"/>
              <a:t>para</a:t>
            </a:r>
            <a:r>
              <a:rPr lang="en-US" sz="2100" dirty="0"/>
              <a:t> </a:t>
            </a:r>
            <a:r>
              <a:rPr lang="en-US" sz="2100" dirty="0" err="1"/>
              <a:t>identificar</a:t>
            </a:r>
            <a:r>
              <a:rPr lang="en-US" sz="2100" dirty="0"/>
              <a:t> </a:t>
            </a:r>
            <a:r>
              <a:rPr lang="en-US" sz="2100" dirty="0" err="1"/>
              <a:t>potencial</a:t>
            </a:r>
            <a:r>
              <a:rPr lang="en-US" sz="2100" dirty="0"/>
              <a:t> </a:t>
            </a:r>
            <a:r>
              <a:rPr lang="en-US" sz="2100" dirty="0" err="1"/>
              <a:t>abandono</a:t>
            </a:r>
            <a:r>
              <a:rPr lang="en-US" sz="2100" dirty="0"/>
              <a:t> del </a:t>
            </a:r>
            <a:r>
              <a:rPr lang="en-US" sz="2100" dirty="0" err="1"/>
              <a:t>servicio</a:t>
            </a:r>
            <a:r>
              <a:rPr lang="en-US" sz="2100" dirty="0"/>
              <a:t>. </a:t>
            </a:r>
          </a:p>
          <a:p>
            <a:pPr lvl="2"/>
            <a:r>
              <a:rPr lang="en-US" sz="1500" dirty="0" err="1"/>
              <a:t>Precio</a:t>
            </a:r>
            <a:r>
              <a:rPr lang="en-US" sz="1500" dirty="0"/>
              <a:t>, </a:t>
            </a:r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,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en-US" sz="1500" dirty="0" err="1"/>
              <a:t>insuficiente</a:t>
            </a:r>
            <a:r>
              <a:rPr lang="en-US" sz="1500" dirty="0"/>
              <a:t>,  </a:t>
            </a:r>
            <a:r>
              <a:rPr lang="en-US" sz="1500" dirty="0" err="1"/>
              <a:t>Servicio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endParaRPr lang="en-US" sz="1500" dirty="0"/>
          </a:p>
          <a:p>
            <a:pPr lvl="2"/>
            <a:r>
              <a:rPr lang="en-US" sz="1500" dirty="0" err="1"/>
              <a:t>Soluciones</a:t>
            </a:r>
            <a:r>
              <a:rPr lang="en-US" sz="1500" dirty="0"/>
              <a:t>:</a:t>
            </a:r>
          </a:p>
          <a:p>
            <a:pPr lvl="3"/>
            <a:r>
              <a:rPr lang="en-US" sz="1500" dirty="0" err="1"/>
              <a:t>Precios</a:t>
            </a:r>
            <a:r>
              <a:rPr lang="en-US" sz="1500" dirty="0"/>
              <a:t> </a:t>
            </a:r>
            <a:r>
              <a:rPr lang="en-US" sz="1500" dirty="0" err="1"/>
              <a:t>Dinámicos</a:t>
            </a:r>
            <a:r>
              <a:rPr lang="en-US" sz="1500" dirty="0"/>
              <a:t> (</a:t>
            </a:r>
            <a:r>
              <a:rPr lang="en-US" sz="1500" dirty="0" err="1"/>
              <a:t>Uber</a:t>
            </a:r>
            <a:r>
              <a:rPr lang="en-US" sz="1500" dirty="0"/>
              <a:t>, </a:t>
            </a:r>
            <a:r>
              <a:rPr lang="en-US" sz="1500" dirty="0" err="1"/>
              <a:t>Airbnb</a:t>
            </a:r>
            <a:r>
              <a:rPr lang="en-US" sz="1500" dirty="0"/>
              <a:t>)</a:t>
            </a:r>
          </a:p>
          <a:p>
            <a:pPr lvl="3"/>
            <a:r>
              <a:rPr lang="en-US" sz="1500" dirty="0" err="1"/>
              <a:t>Calidad</a:t>
            </a:r>
            <a:r>
              <a:rPr lang="en-US" sz="1500" dirty="0"/>
              <a:t> de </a:t>
            </a:r>
            <a:r>
              <a:rPr lang="en-US" sz="1500" dirty="0" err="1"/>
              <a:t>Servicio</a:t>
            </a:r>
            <a:r>
              <a:rPr lang="en-US" sz="1500" dirty="0"/>
              <a:t> </a:t>
            </a:r>
            <a:r>
              <a:rPr lang="mr-IN" sz="1500" dirty="0"/>
              <a:t>–</a:t>
            </a:r>
            <a:r>
              <a:rPr lang="en-US" sz="1500" dirty="0"/>
              <a:t> </a:t>
            </a:r>
            <a:r>
              <a:rPr lang="en-US" sz="1500" dirty="0" err="1"/>
              <a:t>Infraestructura</a:t>
            </a:r>
            <a:endParaRPr lang="en-US" sz="1500" dirty="0"/>
          </a:p>
          <a:p>
            <a:pPr lvl="3"/>
            <a:r>
              <a:rPr lang="en-US" sz="1500" dirty="0" err="1"/>
              <a:t>Perfilamiento</a:t>
            </a:r>
            <a:r>
              <a:rPr lang="en-US" sz="1500" dirty="0"/>
              <a:t> de </a:t>
            </a:r>
            <a:r>
              <a:rPr lang="en-US" sz="1500" dirty="0" err="1"/>
              <a:t>clientes</a:t>
            </a:r>
            <a:r>
              <a:rPr lang="en-US" sz="1500" dirty="0"/>
              <a:t> </a:t>
            </a:r>
          </a:p>
          <a:p>
            <a:pPr lvl="3"/>
            <a:r>
              <a:rPr lang="en-US" sz="1500" dirty="0" err="1"/>
              <a:t>Entrenamiento</a:t>
            </a:r>
            <a:r>
              <a:rPr lang="en-US" sz="1500" dirty="0"/>
              <a:t> y </a:t>
            </a:r>
            <a:r>
              <a:rPr lang="en-US" sz="1500" dirty="0" err="1"/>
              <a:t>personalizacion</a:t>
            </a:r>
            <a:r>
              <a:rPr lang="en-US" sz="1500" dirty="0"/>
              <a:t> al </a:t>
            </a:r>
            <a:r>
              <a:rPr lang="en-US" sz="1500" dirty="0" err="1"/>
              <a:t>cliente</a:t>
            </a:r>
            <a:r>
              <a:rPr lang="en-US" sz="15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635235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dirty="0" err="1"/>
              <a:t>Infraestructura</a:t>
            </a:r>
            <a:r>
              <a:rPr lang="en-US" sz="2800" dirty="0"/>
              <a:t>:</a:t>
            </a:r>
          </a:p>
          <a:p>
            <a:pPr lvl="1"/>
            <a:r>
              <a:rPr lang="en-US" sz="2000" dirty="0" err="1"/>
              <a:t>Persistencia</a:t>
            </a:r>
            <a:r>
              <a:rPr lang="en-US" sz="2000" dirty="0"/>
              <a:t> de la Red: </a:t>
            </a:r>
            <a:r>
              <a:rPr lang="en-US" sz="2000" dirty="0" err="1"/>
              <a:t>Garantizar</a:t>
            </a:r>
            <a:r>
              <a:rPr lang="en-US" sz="2000" dirty="0"/>
              <a:t> </a:t>
            </a:r>
            <a:r>
              <a:rPr lang="en-US" sz="2000" dirty="0" err="1"/>
              <a:t>cobertura</a:t>
            </a:r>
            <a:r>
              <a:rPr lang="en-US" sz="2000" dirty="0"/>
              <a:t> y </a:t>
            </a:r>
            <a:r>
              <a:rPr lang="en-US" sz="2000" dirty="0" err="1"/>
              <a:t>servicio</a:t>
            </a:r>
            <a:r>
              <a:rPr lang="en-US" sz="2000" dirty="0"/>
              <a:t> con </a:t>
            </a:r>
            <a:r>
              <a:rPr lang="en-US" sz="2000" dirty="0" err="1"/>
              <a:t>grados</a:t>
            </a:r>
            <a:r>
              <a:rPr lang="en-US" sz="2000" dirty="0"/>
              <a:t> de </a:t>
            </a:r>
            <a:r>
              <a:rPr lang="en-US" sz="2000" dirty="0" err="1"/>
              <a:t>confianza</a:t>
            </a:r>
            <a:r>
              <a:rPr lang="en-US" sz="2000" dirty="0"/>
              <a:t>.</a:t>
            </a:r>
          </a:p>
          <a:p>
            <a:pPr lvl="2"/>
            <a:r>
              <a:rPr lang="en-US" sz="1600" dirty="0" err="1"/>
              <a:t>Mantenimiento</a:t>
            </a:r>
            <a:r>
              <a:rPr lang="en-US" sz="1600" dirty="0"/>
              <a:t> </a:t>
            </a:r>
            <a:r>
              <a:rPr lang="en-US" sz="1600" dirty="0" err="1"/>
              <a:t>predictivo</a:t>
            </a:r>
            <a:r>
              <a:rPr lang="en-US" sz="1600" dirty="0"/>
              <a:t>: </a:t>
            </a:r>
            <a:r>
              <a:rPr lang="en-US" sz="1600" dirty="0" err="1"/>
              <a:t>Predecir</a:t>
            </a:r>
            <a:r>
              <a:rPr lang="en-US" sz="1600" dirty="0"/>
              <a:t> </a:t>
            </a:r>
            <a:r>
              <a:rPr lang="en-US" sz="1600" dirty="0" err="1"/>
              <a:t>cuando</a:t>
            </a:r>
            <a:r>
              <a:rPr lang="en-US" sz="1600" dirty="0"/>
              <a:t> </a:t>
            </a:r>
            <a:r>
              <a:rPr lang="en-US" sz="1600" dirty="0" err="1"/>
              <a:t>va</a:t>
            </a:r>
            <a:r>
              <a:rPr lang="en-US" sz="1600" dirty="0"/>
              <a:t> a </a:t>
            </a:r>
            <a:r>
              <a:rPr lang="en-US" sz="1600" dirty="0" err="1"/>
              <a:t>haber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baja</a:t>
            </a:r>
            <a:r>
              <a:rPr lang="en-US" sz="1600" dirty="0"/>
              <a:t> de </a:t>
            </a:r>
            <a:r>
              <a:rPr lang="en-US" sz="1600" dirty="0" err="1"/>
              <a:t>servicio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:</a:t>
            </a:r>
          </a:p>
          <a:p>
            <a:pPr lvl="3"/>
            <a:r>
              <a:rPr lang="en-US" sz="1600" dirty="0" err="1"/>
              <a:t>Sobrecarga</a:t>
            </a:r>
            <a:r>
              <a:rPr lang="en-US" sz="1600" dirty="0"/>
              <a:t> en la </a:t>
            </a:r>
            <a:r>
              <a:rPr lang="en-US" sz="1600" dirty="0" err="1"/>
              <a:t>linea</a:t>
            </a:r>
            <a:endParaRPr lang="en-US" sz="1600" dirty="0"/>
          </a:p>
          <a:p>
            <a:pPr lvl="4"/>
            <a:r>
              <a:rPr lang="en-US" sz="1600" dirty="0" err="1"/>
              <a:t>Eventos</a:t>
            </a:r>
            <a:r>
              <a:rPr lang="en-US" sz="1600" dirty="0"/>
              <a:t> </a:t>
            </a:r>
            <a:r>
              <a:rPr lang="en-US" sz="1600" dirty="0" err="1"/>
              <a:t>masivos</a:t>
            </a:r>
            <a:r>
              <a:rPr lang="en-US" sz="1600" dirty="0"/>
              <a:t> (</a:t>
            </a:r>
            <a:r>
              <a:rPr lang="en-US" sz="1600" dirty="0" err="1"/>
              <a:t>Terremotos</a:t>
            </a:r>
            <a:r>
              <a:rPr lang="en-US" sz="1600" dirty="0"/>
              <a:t>)</a:t>
            </a:r>
          </a:p>
          <a:p>
            <a:pPr lvl="3"/>
            <a:r>
              <a:rPr lang="en-US" sz="1600" dirty="0" err="1"/>
              <a:t>Desastre</a:t>
            </a:r>
            <a:r>
              <a:rPr lang="en-US" sz="1600" dirty="0"/>
              <a:t> Natural</a:t>
            </a:r>
          </a:p>
        </p:txBody>
      </p:sp>
    </p:spTree>
    <p:extLst>
      <p:ext uri="{BB962C8B-B14F-4D97-AF65-F5344CB8AC3E}">
        <p14:creationId xmlns:p14="http://schemas.microsoft.com/office/powerpoint/2010/main" val="271737581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sz="2800" dirty="0" err="1"/>
              <a:t>Ruteo</a:t>
            </a:r>
            <a:r>
              <a:rPr lang="en-US" sz="2800" dirty="0"/>
              <a:t> </a:t>
            </a:r>
            <a:r>
              <a:rPr lang="en-US" sz="2800" dirty="0" err="1"/>
              <a:t>inteligente</a:t>
            </a:r>
            <a:r>
              <a:rPr lang="en-US" sz="2800" dirty="0"/>
              <a:t>:</a:t>
            </a:r>
          </a:p>
          <a:p>
            <a:pPr lvl="2"/>
            <a:r>
              <a:rPr lang="en-US" sz="2000" dirty="0" err="1"/>
              <a:t>Basados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</a:t>
            </a:r>
            <a:r>
              <a:rPr lang="en-US" sz="2000" dirty="0" err="1"/>
              <a:t>los</a:t>
            </a:r>
            <a:r>
              <a:rPr lang="en-US" sz="2000" dirty="0"/>
              <a:t> </a:t>
            </a:r>
            <a:r>
              <a:rPr lang="en-US" sz="2000" dirty="0" err="1"/>
              <a:t>eventos</a:t>
            </a:r>
            <a:r>
              <a:rPr lang="en-US" sz="2000" dirty="0"/>
              <a:t> </a:t>
            </a:r>
            <a:r>
              <a:rPr lang="en-US" sz="2000" dirty="0" err="1"/>
              <a:t>en</a:t>
            </a:r>
            <a:r>
              <a:rPr lang="en-US" sz="2000" dirty="0"/>
              <a:t> la </a:t>
            </a:r>
            <a:r>
              <a:rPr lang="en-US" sz="2000" dirty="0" err="1"/>
              <a:t>predicción</a:t>
            </a:r>
            <a:r>
              <a:rPr lang="en-US" sz="2000" dirty="0"/>
              <a:t>, </a:t>
            </a:r>
            <a:r>
              <a:rPr lang="en-US" sz="2000" dirty="0" err="1"/>
              <a:t>hacer</a:t>
            </a:r>
            <a:r>
              <a:rPr lang="en-US" sz="2000" dirty="0"/>
              <a:t> </a:t>
            </a:r>
            <a:r>
              <a:rPr lang="en-US" sz="2000" dirty="0" err="1"/>
              <a:t>ruteos</a:t>
            </a:r>
            <a:r>
              <a:rPr lang="en-US" sz="2000" dirty="0"/>
              <a:t> </a:t>
            </a:r>
            <a:r>
              <a:rPr lang="en-US" sz="2000" dirty="0" err="1"/>
              <a:t>inteligentes</a:t>
            </a:r>
            <a:r>
              <a:rPr lang="en-US" sz="2000" dirty="0"/>
              <a:t>.</a:t>
            </a:r>
          </a:p>
          <a:p>
            <a:pPr lvl="2"/>
            <a:r>
              <a:rPr lang="en-US" sz="2000" dirty="0"/>
              <a:t>Dado que el </a:t>
            </a:r>
            <a:r>
              <a:rPr lang="en-US" sz="2000" dirty="0" err="1"/>
              <a:t>evento</a:t>
            </a:r>
            <a:r>
              <a:rPr lang="en-US" sz="2000" dirty="0"/>
              <a:t> A </a:t>
            </a:r>
            <a:r>
              <a:rPr lang="en-US" sz="2000" dirty="0" err="1"/>
              <a:t>va</a:t>
            </a:r>
            <a:r>
              <a:rPr lang="en-US" sz="2000" dirty="0"/>
              <a:t> a </a:t>
            </a:r>
            <a:r>
              <a:rPr lang="en-US" sz="2000" dirty="0" err="1"/>
              <a:t>pasar</a:t>
            </a:r>
            <a:r>
              <a:rPr lang="en-US" sz="2000" dirty="0"/>
              <a:t>, la </a:t>
            </a:r>
            <a:r>
              <a:rPr lang="en-US" sz="2000" dirty="0" err="1"/>
              <a:t>probabilidad</a:t>
            </a:r>
            <a:r>
              <a:rPr lang="en-US" sz="2000" dirty="0"/>
              <a:t> de que B </a:t>
            </a:r>
            <a:r>
              <a:rPr lang="en-US" sz="2000" dirty="0" err="1"/>
              <a:t>pase</a:t>
            </a:r>
            <a:r>
              <a:rPr lang="en-US" sz="2000" dirty="0"/>
              <a:t> </a:t>
            </a:r>
            <a:r>
              <a:rPr lang="en-US" sz="2000" dirty="0" err="1"/>
              <a:t>cruza</a:t>
            </a:r>
            <a:r>
              <a:rPr lang="en-US" sz="2000" dirty="0"/>
              <a:t> el </a:t>
            </a:r>
            <a:r>
              <a:rPr lang="en-US" sz="2000" dirty="0" err="1"/>
              <a:t>límite</a:t>
            </a:r>
            <a:r>
              <a:rPr lang="en-US" sz="2000" dirty="0"/>
              <a:t> </a:t>
            </a:r>
            <a:r>
              <a:rPr lang="en-US" sz="2000" dirty="0" err="1"/>
              <a:t>permitido</a:t>
            </a:r>
            <a:r>
              <a:rPr lang="en-US" sz="2000" dirty="0"/>
              <a:t>.</a:t>
            </a:r>
            <a:endParaRPr lang="en-US" sz="3600" dirty="0"/>
          </a:p>
          <a:p>
            <a:endParaRPr lang="es-MX" sz="4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17186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3E047-FB86-4161-BC04-3E37A0A71A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Telecomunicaciones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665B19-25AA-4520-8943-14936C81484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Lluvia de ideas:</a:t>
            </a:r>
          </a:p>
          <a:p>
            <a:pPr lvl="1"/>
            <a:r>
              <a:rPr lang="es-MX" sz="2000" dirty="0"/>
              <a:t>Que otros problemas tienen las telecomunicaciones?</a:t>
            </a:r>
          </a:p>
          <a:p>
            <a:pPr lvl="1"/>
            <a:r>
              <a:rPr lang="es-MX" sz="2000" dirty="0"/>
              <a:t>Que tipo de servicio creen que le podrían proporcionar a Telmex o ATT?</a:t>
            </a:r>
          </a:p>
          <a:p>
            <a:pPr lvl="2"/>
            <a:r>
              <a:rPr lang="es-MX" sz="2000" dirty="0"/>
              <a:t>Que lo hace único del merado mexicano?</a:t>
            </a:r>
          </a:p>
          <a:p>
            <a:pPr lvl="1"/>
            <a:r>
              <a:rPr lang="es-MX" sz="2000" dirty="0"/>
              <a:t>Como cuantificarían el valor de ese servicio?</a:t>
            </a:r>
          </a:p>
          <a:p>
            <a:pPr lvl="1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357736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chemeClr val="tx1"/>
                </a:solidFill>
              </a:rPr>
              <a:t>Ciencia</a:t>
            </a:r>
            <a:r>
              <a:rPr lang="en-US" dirty="0">
                <a:solidFill>
                  <a:schemeClr val="tx1"/>
                </a:solidFill>
              </a:rPr>
              <a:t> de </a:t>
            </a:r>
            <a:r>
              <a:rPr lang="en-US" dirty="0" err="1">
                <a:solidFill>
                  <a:schemeClr val="tx1"/>
                </a:solidFill>
              </a:rPr>
              <a:t>Datos</a:t>
            </a:r>
            <a:r>
              <a:rPr lang="en-US" dirty="0">
                <a:solidFill>
                  <a:schemeClr val="tx1"/>
                </a:solidFill>
              </a:rPr>
              <a:t> en el Mercado de </a:t>
            </a:r>
            <a:r>
              <a:rPr lang="en-US" dirty="0" err="1">
                <a:solidFill>
                  <a:schemeClr val="tx1"/>
                </a:solidFill>
              </a:rPr>
              <a:t>Servicios</a:t>
            </a:r>
            <a:r>
              <a:rPr lang="en-US" dirty="0">
                <a:solidFill>
                  <a:schemeClr val="tx1"/>
                </a:solidFill>
              </a:rPr>
              <a:t> -IT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4294967295"/>
          </p:nvPr>
        </p:nvPicPr>
        <p:blipFill>
          <a:blip r:embed="rId2"/>
          <a:srcRect t="14426" b="14426"/>
          <a:stretch>
            <a:fillRect/>
          </a:stretch>
        </p:blipFill>
        <p:spPr>
          <a:xfrm>
            <a:off x="1104900" y="1158875"/>
            <a:ext cx="6375400" cy="3271044"/>
          </a:xfrm>
        </p:spPr>
      </p:pic>
    </p:spTree>
    <p:extLst>
      <p:ext uri="{BB962C8B-B14F-4D97-AF65-F5344CB8AC3E}">
        <p14:creationId xmlns:p14="http://schemas.microsoft.com/office/powerpoint/2010/main" val="167187746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-TI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100" dirty="0" err="1"/>
              <a:t>Cuanto</a:t>
            </a:r>
            <a:r>
              <a:rPr lang="en-US" sz="2100" dirty="0"/>
              <a:t> </a:t>
            </a:r>
            <a:r>
              <a:rPr lang="en-US" sz="2100" dirty="0" err="1"/>
              <a:t>creen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le </a:t>
            </a:r>
            <a:r>
              <a:rPr lang="en-US" sz="2100" dirty="0" err="1"/>
              <a:t>cueste</a:t>
            </a:r>
            <a:r>
              <a:rPr lang="en-US" sz="2100" dirty="0"/>
              <a:t> a Amazon </a:t>
            </a:r>
            <a:r>
              <a:rPr lang="en-US" sz="2100" dirty="0" err="1"/>
              <a:t>que</a:t>
            </a:r>
            <a:r>
              <a:rPr lang="en-US" sz="2100" dirty="0"/>
              <a:t> un </a:t>
            </a:r>
            <a:r>
              <a:rPr lang="en-US" sz="2100" dirty="0" err="1"/>
              <a:t>servidor</a:t>
            </a:r>
            <a:r>
              <a:rPr lang="en-US" sz="2100" dirty="0"/>
              <a:t> no </a:t>
            </a:r>
            <a:r>
              <a:rPr lang="en-US" sz="2100" dirty="0" err="1"/>
              <a:t>funcione</a:t>
            </a:r>
            <a:endParaRPr lang="en-US" sz="2100" dirty="0"/>
          </a:p>
          <a:p>
            <a:endParaRPr lang="en-US" sz="2100" dirty="0"/>
          </a:p>
          <a:p>
            <a:r>
              <a:rPr lang="en-US" sz="2100" dirty="0"/>
              <a:t>Si el SAT </a:t>
            </a:r>
            <a:r>
              <a:rPr lang="en-US" sz="2100" dirty="0" err="1"/>
              <a:t>tiene</a:t>
            </a:r>
            <a:r>
              <a:rPr lang="en-US" sz="2100" dirty="0"/>
              <a:t> </a:t>
            </a:r>
            <a:r>
              <a:rPr lang="en-US" sz="2100" dirty="0" err="1"/>
              <a:t>problemas</a:t>
            </a:r>
            <a:r>
              <a:rPr lang="en-US" sz="2100" dirty="0"/>
              <a:t> con la red en </a:t>
            </a:r>
            <a:r>
              <a:rPr lang="en-US" sz="2100" dirty="0" err="1"/>
              <a:t>Marzo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creen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pase</a:t>
            </a:r>
            <a:r>
              <a:rPr lang="en-US" sz="2100" dirty="0"/>
              <a:t>?</a:t>
            </a:r>
          </a:p>
          <a:p>
            <a:endParaRPr lang="en-US" sz="2100" dirty="0"/>
          </a:p>
          <a:p>
            <a:r>
              <a:rPr lang="en-US" sz="2100" dirty="0"/>
              <a:t>ITOA </a:t>
            </a:r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sorprendentemente</a:t>
            </a:r>
            <a:r>
              <a:rPr lang="en-US" sz="2100" dirty="0"/>
              <a:t> </a:t>
            </a:r>
            <a:r>
              <a:rPr lang="en-US" sz="2100" dirty="0" err="1"/>
              <a:t>dificil</a:t>
            </a:r>
            <a:r>
              <a:rPr lang="en-US" sz="2100" dirty="0"/>
              <a:t> de </a:t>
            </a:r>
            <a:r>
              <a:rPr lang="en-US" sz="2100" dirty="0" err="1"/>
              <a:t>implementar</a:t>
            </a:r>
            <a:r>
              <a:rPr lang="en-US" sz="2100" dirty="0"/>
              <a:t>:</a:t>
            </a:r>
          </a:p>
          <a:p>
            <a:pPr lvl="1"/>
            <a:r>
              <a:rPr lang="en-US" sz="1800" dirty="0" err="1"/>
              <a:t>Analiticos</a:t>
            </a:r>
            <a:r>
              <a:rPr lang="en-US" sz="1800" dirty="0"/>
              <a:t> + TI </a:t>
            </a:r>
            <a:r>
              <a:rPr lang="en-US" sz="1800" dirty="0" err="1"/>
              <a:t>tradicional</a:t>
            </a:r>
            <a:r>
              <a:rPr lang="en-US" sz="1800" dirty="0"/>
              <a:t> = </a:t>
            </a:r>
            <a:r>
              <a:rPr lang="en-US" sz="1800" dirty="0" err="1"/>
              <a:t>Desastre</a:t>
            </a:r>
            <a:r>
              <a:rPr lang="en-US" sz="18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24964144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 descr="Screen Shot 2017-12-03 at 11.55.3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5017" y="1530719"/>
            <a:ext cx="3865085" cy="310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155081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en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412005-8428-40FB-B62A-DDDE70C3FF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770" y="1534212"/>
            <a:ext cx="4230369" cy="28881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82170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EDA336-3618-4A8E-833C-BD68E3E47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A62E58-C28D-48A1-AACE-184F9FC642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Netflix</a:t>
            </a:r>
            <a:r>
              <a:rPr lang="es-MX" sz="2000" dirty="0"/>
              <a:t>:</a:t>
            </a:r>
          </a:p>
          <a:p>
            <a:pPr lvl="1"/>
            <a:r>
              <a:rPr lang="es-MX" sz="2000" dirty="0"/>
              <a:t>Filtros Colaborativos</a:t>
            </a:r>
          </a:p>
          <a:p>
            <a:pPr lvl="1"/>
            <a:r>
              <a:rPr lang="es-MX" sz="2000" dirty="0"/>
              <a:t>Motores de Recomendación</a:t>
            </a:r>
          </a:p>
          <a:p>
            <a:pPr lvl="1"/>
            <a:r>
              <a:rPr lang="es-MX" sz="2000" dirty="0"/>
              <a:t>Perfilamiento de clientes.</a:t>
            </a:r>
          </a:p>
          <a:p>
            <a:r>
              <a:rPr lang="es-MX" sz="2000" dirty="0"/>
              <a:t>Hollywood/Música:</a:t>
            </a:r>
          </a:p>
          <a:p>
            <a:pPr lvl="1"/>
            <a:r>
              <a:rPr lang="es-MX" sz="2000" dirty="0"/>
              <a:t>Perfilamiento de clientes</a:t>
            </a:r>
          </a:p>
          <a:p>
            <a:pPr lvl="1"/>
            <a:r>
              <a:rPr lang="es-MX" sz="2000" dirty="0"/>
              <a:t>Análisis de sentimientos</a:t>
            </a:r>
          </a:p>
          <a:p>
            <a:pPr lvl="1"/>
            <a:r>
              <a:rPr lang="es-MX" sz="2000" dirty="0"/>
              <a:t>Regresiones de ganancia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2039522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FAAC69-D708-46AD-B642-04DA00E35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Entretenimiento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A27C39-603B-4C36-B641-A8A42C433EC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Televisa?</a:t>
            </a:r>
          </a:p>
          <a:p>
            <a:endParaRPr lang="es-MX" sz="1800" dirty="0"/>
          </a:p>
          <a:p>
            <a:r>
              <a:rPr lang="es-MX" sz="1800" dirty="0"/>
              <a:t>Como le venderían un proyecto de Data </a:t>
            </a:r>
            <a:r>
              <a:rPr lang="es-MX" sz="1800" dirty="0" err="1"/>
              <a:t>Science</a:t>
            </a:r>
            <a:r>
              <a:rPr lang="es-MX" sz="1800" dirty="0"/>
              <a:t> a la </a:t>
            </a:r>
            <a:r>
              <a:rPr lang="es-MX" sz="1800" dirty="0" err="1"/>
              <a:t>LigaMx</a:t>
            </a:r>
            <a:endParaRPr lang="es-MX" sz="1800" dirty="0"/>
          </a:p>
          <a:p>
            <a:endParaRPr lang="es-MX" sz="1800" dirty="0"/>
          </a:p>
          <a:p>
            <a:r>
              <a:rPr lang="es-MX" sz="1800" dirty="0"/>
              <a:t>Cuales son los elementos de un hit?</a:t>
            </a:r>
          </a:p>
          <a:p>
            <a:pPr lvl="1"/>
            <a:r>
              <a:rPr lang="es-MX" sz="1800" dirty="0" err="1"/>
              <a:t>Avengers</a:t>
            </a:r>
            <a:endParaRPr lang="es-MX" sz="1800" dirty="0"/>
          </a:p>
          <a:p>
            <a:pPr lvl="1"/>
            <a:r>
              <a:rPr lang="es-MX" sz="1800" dirty="0" err="1"/>
              <a:t>Star</a:t>
            </a:r>
            <a:r>
              <a:rPr lang="es-MX" sz="1800" dirty="0"/>
              <a:t> </a:t>
            </a:r>
            <a:r>
              <a:rPr lang="es-MX" sz="1800" dirty="0" err="1"/>
              <a:t>Wars</a:t>
            </a:r>
            <a:endParaRPr lang="es-MX" sz="1800" dirty="0"/>
          </a:p>
          <a:p>
            <a:pPr lvl="1"/>
            <a:r>
              <a:rPr lang="es-MX" sz="1800" dirty="0"/>
              <a:t>Pixar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9819886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/>
              <a:t>El curso inducirá al alumno a la ciencia de datos y proporcionará conocimientos y habilidades para utilizar las diferentes herramientas de Inteligencia de Negocios para generar valor y dar soporte a la toma de decisiones. </a:t>
            </a:r>
          </a:p>
          <a:p>
            <a:pPr marL="76200" indent="0">
              <a:buNone/>
            </a:pPr>
            <a:r>
              <a:rPr lang="es-MX" dirty="0"/>
              <a:t>Se detallarán mejores prácticas y se dará una introducción al ciclo de vida de un proyecto de Ciencia de Datos.</a:t>
            </a: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82FD4BF-1057-4835-8EF9-E5BE65DFA0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8183" y="609600"/>
            <a:ext cx="6136467" cy="39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881527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28662-C840-4830-8737-76F507B30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5730CA-17AC-428A-BC2F-46E48AEDAF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Rutas automatizadas:</a:t>
            </a:r>
          </a:p>
          <a:p>
            <a:pPr lvl="1"/>
            <a:r>
              <a:rPr lang="es-MX" sz="1800" dirty="0"/>
              <a:t>Perfilamiento de clientes</a:t>
            </a:r>
          </a:p>
          <a:p>
            <a:pPr lvl="1"/>
            <a:r>
              <a:rPr lang="es-MX" sz="1800" dirty="0"/>
              <a:t>Análisis de redes de comunicación.</a:t>
            </a:r>
          </a:p>
          <a:p>
            <a:pPr lvl="1"/>
            <a:endParaRPr lang="en-US" sz="1800" dirty="0"/>
          </a:p>
          <a:p>
            <a:pPr lvl="2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08881959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T</a:t>
            </a:r>
            <a:r>
              <a:rPr lang="en-US" sz="1600" dirty="0" err="1"/>
              <a:t>ráfico</a:t>
            </a:r>
            <a:r>
              <a:rPr lang="en-US" sz="1600" dirty="0"/>
              <a:t> </a:t>
            </a:r>
            <a:r>
              <a:rPr lang="en-US" sz="1600" dirty="0" err="1"/>
              <a:t>Dinámico</a:t>
            </a:r>
            <a:endParaRPr lang="es-MX" sz="1600" dirty="0"/>
          </a:p>
          <a:p>
            <a:pPr lvl="1"/>
            <a:r>
              <a:rPr lang="es-MX" sz="1600" dirty="0" err="1"/>
              <a:t>Waze</a:t>
            </a:r>
            <a:r>
              <a:rPr lang="en-US" sz="1600" dirty="0"/>
              <a:t>, Google Maps</a:t>
            </a:r>
            <a:r>
              <a:rPr lang="es-MX" sz="1600" dirty="0"/>
              <a:t>, </a:t>
            </a:r>
            <a:r>
              <a:rPr lang="es-MX" sz="1600" dirty="0" err="1"/>
              <a:t>etc</a:t>
            </a:r>
            <a:endParaRPr lang="es-MX" sz="1600" dirty="0"/>
          </a:p>
          <a:p>
            <a:pPr lvl="1"/>
            <a:r>
              <a:rPr lang="es-MX" sz="1600" dirty="0"/>
              <a:t>“</a:t>
            </a:r>
            <a:r>
              <a:rPr lang="es-MX" sz="1600" dirty="0" err="1"/>
              <a:t>Event</a:t>
            </a:r>
            <a:r>
              <a:rPr lang="es-MX" sz="1600" dirty="0"/>
              <a:t> </a:t>
            </a:r>
            <a:r>
              <a:rPr lang="es-MX" sz="1600" dirty="0" err="1"/>
              <a:t>based</a:t>
            </a:r>
            <a:r>
              <a:rPr lang="es-MX" sz="1600" dirty="0"/>
              <a:t> </a:t>
            </a:r>
            <a:r>
              <a:rPr lang="es-MX" sz="1600" dirty="0" err="1"/>
              <a:t>traffic</a:t>
            </a:r>
            <a:r>
              <a:rPr lang="es-MX" sz="1600" dirty="0"/>
              <a:t>”</a:t>
            </a:r>
          </a:p>
          <a:p>
            <a:pPr lvl="2"/>
            <a:r>
              <a:rPr lang="es-MX" sz="1600" dirty="0"/>
              <a:t>Basados en el historial de tráfico se puede predecir cuando se va a hacer un embotellamiento</a:t>
            </a:r>
          </a:p>
          <a:p>
            <a:pPr lvl="2"/>
            <a:r>
              <a:rPr lang="es-MX" sz="1600" dirty="0"/>
              <a:t>Basados en el historial, se pueden planear los eventos y las nuevas construcciones.</a:t>
            </a:r>
          </a:p>
          <a:p>
            <a:endParaRPr lang="es-MX" sz="3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068786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021322-39F7-4E5F-BFCE-412EF9A60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421" y="1016000"/>
            <a:ext cx="5572125" cy="3321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3927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6B7B0-51C3-46EA-98EE-33176A4AAE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Mercado de </a:t>
            </a:r>
            <a:r>
              <a:rPr lang="en-US" dirty="0" err="1"/>
              <a:t>Servicios</a:t>
            </a:r>
            <a:r>
              <a:rPr lang="en-US" dirty="0"/>
              <a:t> -</a:t>
            </a:r>
            <a:r>
              <a:rPr lang="en-US" dirty="0" err="1"/>
              <a:t>Transporte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A9AE8-8170-4939-87C0-B0DFE524EAC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Cuales son los principales obstáculos para usar Data </a:t>
            </a:r>
            <a:r>
              <a:rPr lang="es-MX" dirty="0" err="1"/>
              <a:t>Science</a:t>
            </a:r>
            <a:r>
              <a:rPr lang="es-MX" dirty="0"/>
              <a:t> en la CDMX?</a:t>
            </a:r>
          </a:p>
          <a:p>
            <a:pPr marL="76200" indent="0">
              <a:buNone/>
            </a:pPr>
            <a:endParaRPr lang="es-MX" dirty="0"/>
          </a:p>
          <a:p>
            <a:r>
              <a:rPr lang="es-MX" dirty="0"/>
              <a:t>Como lo resolverían?</a:t>
            </a:r>
          </a:p>
          <a:p>
            <a:endParaRPr lang="es-MX" dirty="0"/>
          </a:p>
          <a:p>
            <a:endParaRPr lang="es-MX" dirty="0"/>
          </a:p>
          <a:p>
            <a:r>
              <a:rPr lang="es-MX" dirty="0"/>
              <a:t>Vale la pena, o empezamos desde cero?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1926757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EA9C06-159B-438A-877D-44F8E8A589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FF5E38-2CBD-4592-8C6C-972BEDC4EA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5090" y="1327350"/>
            <a:ext cx="4800106" cy="3095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74164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7D78DC-5862-43BC-8E68-ACBAA65010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F6B217-CC73-43FB-9E06-A7151CD63E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- Qué vas a construir?:</a:t>
            </a:r>
          </a:p>
          <a:p>
            <a:pPr lvl="1"/>
            <a:r>
              <a:rPr lang="es-MX" sz="1800" dirty="0"/>
              <a:t>Ford tiene una de las líneas de ensamblado mas complejas del mundo.</a:t>
            </a:r>
          </a:p>
          <a:p>
            <a:pPr lvl="1"/>
            <a:r>
              <a:rPr lang="es-MX" sz="1800" dirty="0"/>
              <a:t>Que pasa si tienes control sobre lo que cada persona quiere en un auto.</a:t>
            </a:r>
          </a:p>
          <a:p>
            <a:pPr lvl="1"/>
            <a:r>
              <a:rPr lang="es-MX" sz="1800" dirty="0"/>
              <a:t>Utilizaron Facebook para minar las opiniones de las personas y diseñar así los autos.</a:t>
            </a:r>
          </a:p>
          <a:p>
            <a:pPr lvl="1"/>
            <a:endParaRPr lang="es-MX" sz="1800" dirty="0"/>
          </a:p>
        </p:txBody>
      </p:sp>
    </p:spTree>
    <p:extLst>
      <p:ext uri="{BB962C8B-B14F-4D97-AF65-F5344CB8AC3E}">
        <p14:creationId xmlns:p14="http://schemas.microsoft.com/office/powerpoint/2010/main" val="33927209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r>
              <a:rPr lang="en-US" dirty="0"/>
              <a:t> - </a:t>
            </a:r>
            <a:r>
              <a:rPr lang="en-US" dirty="0" err="1"/>
              <a:t>Automotriz</a:t>
            </a:r>
            <a:r>
              <a:rPr lang="en-US" dirty="0"/>
              <a:t> 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Cómo lo vas a construir?</a:t>
            </a:r>
          </a:p>
          <a:p>
            <a:pPr lvl="1"/>
            <a:r>
              <a:rPr lang="es-MX" sz="2000" dirty="0"/>
              <a:t>Mantenimiento predictivo*</a:t>
            </a:r>
          </a:p>
          <a:p>
            <a:pPr lvl="1"/>
            <a:r>
              <a:rPr lang="es-MX" sz="2000" dirty="0"/>
              <a:t>Ford creó algoritmos que basados en las piezas en piso, pueden crear nuevos prototipos basados en los gustos del cliente.</a:t>
            </a:r>
          </a:p>
          <a:p>
            <a:pPr lvl="1"/>
            <a:r>
              <a:rPr lang="es-MX" sz="2000" dirty="0"/>
              <a:t>Como vas a entrenar a tus obreros en línea, y es ese entrenamiento útil?</a:t>
            </a:r>
            <a:endParaRPr lang="en-US" sz="2000" dirty="0"/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93504499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D67DB-6507-4F51-A64E-D088528ED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335E6-5E7D-49CD-87D5-1F2464B633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- Manejo dinámico de inventarios:</a:t>
            </a:r>
          </a:p>
          <a:p>
            <a:pPr lvl="1"/>
            <a:r>
              <a:rPr lang="es-MX" sz="2000" dirty="0"/>
              <a:t>Modelos predictivos de demanda y uso de inventario.</a:t>
            </a:r>
          </a:p>
          <a:p>
            <a:pPr lvl="2"/>
            <a:r>
              <a:rPr lang="es-MX" sz="2000" dirty="0"/>
              <a:t>Depende del producto, puede ajustarse dinámicamente</a:t>
            </a:r>
          </a:p>
          <a:p>
            <a:pPr lvl="2"/>
            <a:r>
              <a:rPr lang="es-MX" sz="2000" dirty="0"/>
              <a:t>Predicción de consumo en punto de venta</a:t>
            </a:r>
          </a:p>
          <a:p>
            <a:pPr lvl="1"/>
            <a:r>
              <a:rPr lang="es-MX" sz="2000" dirty="0"/>
              <a:t>Predicción de demanda en cuestión de transporte</a:t>
            </a:r>
          </a:p>
          <a:p>
            <a:pPr lvl="1"/>
            <a:endParaRPr lang="es-MX" sz="2000" dirty="0"/>
          </a:p>
        </p:txBody>
      </p:sp>
    </p:spTree>
    <p:extLst>
      <p:ext uri="{BB962C8B-B14F-4D97-AF65-F5344CB8AC3E}">
        <p14:creationId xmlns:p14="http://schemas.microsoft.com/office/powerpoint/2010/main" val="416527146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Ciencia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el </a:t>
            </a:r>
            <a:r>
              <a:rPr lang="en-US" dirty="0" err="1"/>
              <a:t>mercado</a:t>
            </a:r>
            <a:r>
              <a:rPr lang="en-US" dirty="0"/>
              <a:t> </a:t>
            </a:r>
            <a:r>
              <a:rPr lang="en-US" dirty="0" err="1"/>
              <a:t>manufacturero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s-MX" sz="1800" dirty="0"/>
              <a:t>Preguntas:</a:t>
            </a:r>
          </a:p>
          <a:p>
            <a:pPr lvl="2"/>
            <a:r>
              <a:rPr lang="es-MX" sz="1800" dirty="0"/>
              <a:t>Que productos les parece que tendrán mayor demanda en estas tres fechas:</a:t>
            </a:r>
          </a:p>
          <a:p>
            <a:pPr lvl="3"/>
            <a:r>
              <a:rPr lang="es-MX" sz="1800" dirty="0"/>
              <a:t>Navidad</a:t>
            </a:r>
          </a:p>
          <a:p>
            <a:pPr lvl="3"/>
            <a:r>
              <a:rPr lang="es-MX" sz="1800" dirty="0"/>
              <a:t>Mundial de Futbol</a:t>
            </a:r>
          </a:p>
          <a:p>
            <a:pPr lvl="3"/>
            <a:r>
              <a:rPr lang="es-MX" sz="1800" dirty="0" err="1"/>
              <a:t>Dia</a:t>
            </a:r>
            <a:r>
              <a:rPr lang="es-MX" sz="1800" dirty="0"/>
              <a:t> de acción de gracias.</a:t>
            </a:r>
            <a:endParaRPr lang="en-US" sz="1800" dirty="0"/>
          </a:p>
          <a:p>
            <a:pPr lvl="2"/>
            <a:r>
              <a:rPr lang="es-MX" sz="1800" dirty="0"/>
              <a:t>Cómo medirían los efectos? Que </a:t>
            </a:r>
            <a:r>
              <a:rPr lang="es-MX" sz="1800" dirty="0" err="1"/>
              <a:t>necestarían</a:t>
            </a:r>
            <a:r>
              <a:rPr lang="es-MX" sz="1800" dirty="0"/>
              <a:t>?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703164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Requisitos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Fundamentos de programación, manejo avanzado de Excel, conocimientos básicos de estadística.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A82D2-2C5F-4FAA-A8BB-B48093E04D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E3CD6E-A914-4DF5-8C64-13E3440699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No es propiamente Data </a:t>
            </a:r>
            <a:r>
              <a:rPr lang="es-MX" sz="1800" dirty="0" err="1"/>
              <a:t>Science</a:t>
            </a:r>
            <a:r>
              <a:rPr lang="es-MX" sz="1800" dirty="0"/>
              <a:t>.</a:t>
            </a:r>
          </a:p>
          <a:p>
            <a:endParaRPr lang="es-MX" sz="1800" dirty="0"/>
          </a:p>
          <a:p>
            <a:r>
              <a:rPr lang="es-MX" sz="1800" dirty="0"/>
              <a:t>Pero sin DS, </a:t>
            </a:r>
            <a:r>
              <a:rPr lang="es-MX" sz="1800" dirty="0" err="1"/>
              <a:t>IoT</a:t>
            </a:r>
            <a:r>
              <a:rPr lang="es-MX" sz="1800" dirty="0"/>
              <a:t> no sire absolutamente para nada.</a:t>
            </a:r>
          </a:p>
          <a:p>
            <a:pPr lvl="1"/>
            <a:r>
              <a:rPr lang="es-MX" sz="1800" dirty="0"/>
              <a:t>Hay </a:t>
            </a:r>
            <a:r>
              <a:rPr lang="es-MX" sz="1800" dirty="0" err="1"/>
              <a:t>multiples</a:t>
            </a:r>
            <a:r>
              <a:rPr lang="es-MX" sz="1800" dirty="0"/>
              <a:t> empresas que ofrecen </a:t>
            </a:r>
            <a:r>
              <a:rPr lang="es-MX" sz="1800" dirty="0" err="1"/>
              <a:t>IoT</a:t>
            </a:r>
            <a:r>
              <a:rPr lang="es-MX" sz="1800" dirty="0"/>
              <a:t> as a </a:t>
            </a:r>
            <a:r>
              <a:rPr lang="es-MX" sz="1800" dirty="0" err="1"/>
              <a:t>service</a:t>
            </a:r>
            <a:r>
              <a:rPr lang="es-MX" sz="1800" dirty="0"/>
              <a:t>……….. Y?</a:t>
            </a:r>
          </a:p>
          <a:p>
            <a:pPr lvl="1"/>
            <a:endParaRPr lang="es-MX" sz="1800" dirty="0"/>
          </a:p>
          <a:p>
            <a:pPr lvl="1"/>
            <a:r>
              <a:rPr lang="es-MX" sz="1800" dirty="0"/>
              <a:t>Un sensor, sin un análisis es inútil:</a:t>
            </a:r>
          </a:p>
          <a:p>
            <a:pPr lvl="2"/>
            <a:r>
              <a:rPr lang="es-MX" sz="1800" dirty="0"/>
              <a:t>Tradicionalmente el análisis lo hacemos nosotros.</a:t>
            </a:r>
            <a:endParaRPr lang="en-US" sz="18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DA4EDD-DF68-4C45-97C0-2AD2DAFA43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1073" y="1577975"/>
            <a:ext cx="2143125" cy="1428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083641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E20972B-F72F-46A2-B2B2-E2F2C2CAF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8600" y="650753"/>
            <a:ext cx="5448300" cy="390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45395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A99F555-C9BB-42B2-B435-C5D9532EDA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540926"/>
            <a:ext cx="3861087" cy="4081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42735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B3ABDD5-7E0C-4223-9A06-71F726FE43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4228" y="508000"/>
            <a:ext cx="5025132" cy="4084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7933816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92C57-D2EE-4D27-9505-763AC70970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464935-8A32-4087-B7D7-881718E246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Autofit/>
          </a:bodyPr>
          <a:lstStyle/>
          <a:p>
            <a:r>
              <a:rPr lang="es-MX" sz="1600" dirty="0"/>
              <a:t>Económico</a:t>
            </a:r>
          </a:p>
          <a:p>
            <a:pPr lvl="1"/>
            <a:r>
              <a:rPr lang="es-MX" sz="1600" dirty="0"/>
              <a:t>De que te sirven sensores de decenas de miles de dólares en un auto que cesta miles de dólares?</a:t>
            </a:r>
          </a:p>
          <a:p>
            <a:pPr lvl="1"/>
            <a:r>
              <a:rPr lang="es-MX" sz="1600" dirty="0"/>
              <a:t>El sensor debe ofrecer valor agregado que justifique su precio:</a:t>
            </a:r>
          </a:p>
          <a:p>
            <a:pPr lvl="2"/>
            <a:r>
              <a:rPr lang="es-MX" sz="1600" dirty="0"/>
              <a:t>Pagarían ustedes 20,000 pesos más por una cámara</a:t>
            </a:r>
            <a:r>
              <a:rPr lang="en-US" sz="1600" dirty="0"/>
              <a:t> de </a:t>
            </a:r>
            <a:r>
              <a:rPr lang="en-US" sz="1600" dirty="0" err="1"/>
              <a:t>reversa</a:t>
            </a:r>
            <a:endParaRPr lang="en-US" sz="1600" dirty="0"/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</a:t>
            </a:r>
            <a:r>
              <a:rPr lang="en-US" sz="1600" dirty="0" err="1"/>
              <a:t>ustedes</a:t>
            </a:r>
            <a:r>
              <a:rPr lang="en-US" sz="1600" dirty="0"/>
              <a:t> 4,000 pesos </a:t>
            </a:r>
            <a:r>
              <a:rPr lang="en-US" sz="1600" dirty="0" err="1"/>
              <a:t>más</a:t>
            </a:r>
            <a:r>
              <a:rPr lang="en-US" sz="1600" dirty="0"/>
              <a:t> </a:t>
            </a:r>
            <a:r>
              <a:rPr lang="en-US" sz="1600" dirty="0" err="1"/>
              <a:t>por</a:t>
            </a:r>
            <a:r>
              <a:rPr lang="en-US" sz="1600" dirty="0"/>
              <a:t> </a:t>
            </a:r>
            <a:r>
              <a:rPr lang="en-US" sz="1600" dirty="0" err="1"/>
              <a:t>una</a:t>
            </a:r>
            <a:r>
              <a:rPr lang="en-US" sz="1600" dirty="0"/>
              <a:t> </a:t>
            </a:r>
            <a:r>
              <a:rPr lang="en-US" sz="1600" dirty="0" err="1"/>
              <a:t>cámara</a:t>
            </a:r>
            <a:r>
              <a:rPr lang="en-US" sz="1600" dirty="0"/>
              <a:t> de </a:t>
            </a:r>
            <a:r>
              <a:rPr lang="en-US" sz="1600" dirty="0" err="1"/>
              <a:t>refrigerador</a:t>
            </a:r>
            <a:r>
              <a:rPr lang="en-US" sz="1600" dirty="0"/>
              <a:t>.</a:t>
            </a:r>
          </a:p>
          <a:p>
            <a:pPr lvl="2"/>
            <a:r>
              <a:rPr lang="es-MX" sz="1600" dirty="0"/>
              <a:t>P</a:t>
            </a:r>
            <a:r>
              <a:rPr lang="en-US" sz="1600" dirty="0" err="1"/>
              <a:t>agarían</a:t>
            </a:r>
            <a:r>
              <a:rPr lang="en-US" sz="1600" dirty="0"/>
              <a:t> 300 pesos mas </a:t>
            </a:r>
            <a:r>
              <a:rPr lang="en-US" sz="1600" dirty="0" err="1"/>
              <a:t>si</a:t>
            </a:r>
            <a:r>
              <a:rPr lang="en-US" sz="1600" dirty="0"/>
              <a:t> no </a:t>
            </a:r>
            <a:r>
              <a:rPr lang="en-US" sz="1600" dirty="0" err="1"/>
              <a:t>tienen</a:t>
            </a:r>
            <a:r>
              <a:rPr lang="en-US" sz="1600" dirty="0"/>
              <a:t> que </a:t>
            </a:r>
            <a:r>
              <a:rPr lang="en-US" sz="1600" dirty="0" err="1"/>
              <a:t>hacer</a:t>
            </a:r>
            <a:r>
              <a:rPr lang="en-US" sz="1600" dirty="0"/>
              <a:t> fila </a:t>
            </a:r>
            <a:r>
              <a:rPr lang="en-US" sz="1600" dirty="0" err="1"/>
              <a:t>en</a:t>
            </a:r>
            <a:r>
              <a:rPr lang="en-US" sz="1600" dirty="0"/>
              <a:t> el super?</a:t>
            </a:r>
          </a:p>
        </p:txBody>
      </p:sp>
    </p:spTree>
    <p:extLst>
      <p:ext uri="{BB962C8B-B14F-4D97-AF65-F5344CB8AC3E}">
        <p14:creationId xmlns:p14="http://schemas.microsoft.com/office/powerpoint/2010/main" val="318574457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Internet de las cosas (</a:t>
            </a:r>
            <a:r>
              <a:rPr lang="es-MX" dirty="0" err="1"/>
              <a:t>IoT</a:t>
            </a:r>
            <a:r>
              <a:rPr lang="es-MX" dirty="0"/>
              <a:t>)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B</a:t>
            </a:r>
            <a:r>
              <a:rPr lang="en-US" sz="1600" dirty="0" err="1"/>
              <a:t>ien</a:t>
            </a:r>
            <a:r>
              <a:rPr lang="en-US" sz="1600" dirty="0"/>
              <a:t> </a:t>
            </a:r>
            <a:r>
              <a:rPr lang="en-US" sz="1600" dirty="0" err="1"/>
              <a:t>diseñado</a:t>
            </a:r>
            <a:r>
              <a:rPr lang="en-US" sz="1600" dirty="0"/>
              <a:t>:</a:t>
            </a:r>
          </a:p>
          <a:p>
            <a:pPr lvl="1"/>
            <a:r>
              <a:rPr lang="es-MX" sz="1600" dirty="0"/>
              <a:t>Si tienen sensores de hornos, vale la pena monitorearlo cada segundo?</a:t>
            </a:r>
          </a:p>
          <a:p>
            <a:pPr lvl="2"/>
            <a:r>
              <a:rPr lang="es-MX" sz="1600" dirty="0"/>
              <a:t>Cada cuando? Como lo diseñarían?</a:t>
            </a:r>
          </a:p>
          <a:p>
            <a:pPr lvl="1"/>
            <a:r>
              <a:rPr lang="es-MX" sz="1600" dirty="0"/>
              <a:t>Vale la pena monitorear cada cliente que entra a la tienda?</a:t>
            </a:r>
          </a:p>
          <a:p>
            <a:pPr lvl="2"/>
            <a:r>
              <a:rPr lang="es-MX" sz="1600" dirty="0"/>
              <a:t>Se debe?</a:t>
            </a:r>
          </a:p>
          <a:p>
            <a:pPr lvl="1"/>
            <a:r>
              <a:rPr lang="es-MX" sz="1600" dirty="0"/>
              <a:t>Vale la pena monitorear el rendimiento de los estudiantes por ciclo o por día?</a:t>
            </a:r>
          </a:p>
          <a:p>
            <a:pPr lvl="2"/>
            <a:r>
              <a:rPr lang="es-MX" sz="1600" dirty="0"/>
              <a:t>Tabletas, sentimientos, </a:t>
            </a:r>
            <a:r>
              <a:rPr lang="es-MX" sz="1600" dirty="0" err="1"/>
              <a:t>etc</a:t>
            </a:r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0629032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21"/>
          <p:cNvSpPr txBox="1">
            <a:spLocks noGrp="1"/>
          </p:cNvSpPr>
          <p:nvPr>
            <p:ph type="title" idx="4294967295"/>
          </p:nvPr>
        </p:nvSpPr>
        <p:spPr>
          <a:xfrm>
            <a:off x="2118750" y="1576950"/>
            <a:ext cx="4754100" cy="138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0"/>
              <a:t>Want big impact?</a:t>
            </a:r>
            <a:endParaRPr b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BIG IMAGE</a:t>
            </a:r>
            <a:endParaRPr/>
          </a:p>
        </p:txBody>
      </p:sp>
      <p:sp>
        <p:nvSpPr>
          <p:cNvPr id="315" name="Google Shape;315;p2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56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20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Población Objetivo</a:t>
            </a:r>
            <a:endParaRPr dirty="0"/>
          </a:p>
        </p:txBody>
      </p:sp>
      <p:sp>
        <p:nvSpPr>
          <p:cNvPr id="301" name="Google Shape;301;p20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36885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sz="2000" dirty="0"/>
              <a:t>Directivos o personas de nivel gerencial, analistas que quieran introducirse a la ciencia de datos y en particular obtener habilidades para implementar estrategias de Inteligencia de Negocio.</a:t>
            </a:r>
          </a:p>
        </p:txBody>
      </p:sp>
      <p:pic>
        <p:nvPicPr>
          <p:cNvPr id="302" name="Google Shape;302;p20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375" y="909350"/>
            <a:ext cx="4097700" cy="4097700"/>
          </a:xfrm>
          <a:prstGeom prst="diamond">
            <a:avLst/>
          </a:prstGeom>
          <a:noFill/>
          <a:ln>
            <a:noFill/>
          </a:ln>
        </p:spPr>
      </p:pic>
      <p:sp>
        <p:nvSpPr>
          <p:cNvPr id="303" name="Google Shape;303;p2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3560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Calificación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s-MX" sz="1100" dirty="0"/>
              <a:t>La evaluación consistirá en:</a:t>
            </a:r>
          </a:p>
          <a:p>
            <a:r>
              <a:rPr lang="es-MX" sz="1100" dirty="0"/>
              <a:t>El proyecto final será el 60% de la evaluación final.</a:t>
            </a:r>
          </a:p>
          <a:p>
            <a:pPr lvl="1"/>
            <a:r>
              <a:rPr lang="es-MX" sz="1100" dirty="0"/>
              <a:t>El proyecto final consistirá en el uso de un set de datos de su preferencia para diseñar un caso de negocio.</a:t>
            </a:r>
          </a:p>
          <a:p>
            <a:pPr lvl="1"/>
            <a:r>
              <a:rPr lang="es-MX" sz="1100" dirty="0"/>
              <a:t>Pueden hacer equipos de hasta tres personas.</a:t>
            </a:r>
          </a:p>
          <a:p>
            <a:pPr lvl="1"/>
            <a:r>
              <a:rPr lang="es-MX" sz="1100" dirty="0"/>
              <a:t>Necesitan hacer un reporte de 3-5 paginas sobre el set de datos, el diseño y las variables usadas.</a:t>
            </a:r>
          </a:p>
          <a:p>
            <a:r>
              <a:rPr lang="es-MX" sz="1100" dirty="0"/>
              <a:t>El restante 40% será distribuido de la siguiente forma:</a:t>
            </a:r>
          </a:p>
          <a:p>
            <a:pPr lvl="1"/>
            <a:r>
              <a:rPr lang="es-MX" sz="1100" dirty="0"/>
              <a:t>Dos exámenes.</a:t>
            </a:r>
          </a:p>
          <a:p>
            <a:pPr lvl="1"/>
            <a:r>
              <a:rPr lang="es-MX" sz="1100" dirty="0"/>
              <a:t>Dos tareas.</a:t>
            </a:r>
          </a:p>
          <a:p>
            <a:pPr lvl="1"/>
            <a:r>
              <a:rPr lang="es-MX" sz="1100" dirty="0"/>
              <a:t>Participación en clase</a:t>
            </a:r>
          </a:p>
          <a:p>
            <a:pPr lvl="1"/>
            <a:r>
              <a:rPr lang="es-MX" sz="1100" dirty="0"/>
              <a:t>Score en </a:t>
            </a:r>
            <a:r>
              <a:rPr lang="es-MX" sz="1100" dirty="0" err="1"/>
              <a:t>Datacamp</a:t>
            </a:r>
            <a:endParaRPr lang="es-MX" sz="1100" dirty="0"/>
          </a:p>
          <a:p>
            <a:endParaRPr lang="es-MX" sz="11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72054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Sitio Web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>
                <a:hlinkClick r:id="rId2"/>
              </a:rPr>
              <a:t>https://leonpalafox.github.io/dsclase_2020_2/</a:t>
            </a:r>
            <a:endParaRPr lang="es-MX" sz="2000" dirty="0"/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812404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Introducción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Qué es y con que se come la Data </a:t>
            </a:r>
            <a:r>
              <a:rPr lang="es-MX" dirty="0" err="1"/>
              <a:t>Science</a:t>
            </a:r>
            <a:r>
              <a:rPr lang="es-MX" dirty="0"/>
              <a:t>?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1646</TotalTime>
  <Words>1635</Words>
  <Application>Microsoft Office PowerPoint</Application>
  <PresentationFormat>On-screen Show (16:9)</PresentationFormat>
  <Paragraphs>270</Paragraphs>
  <Slides>56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1" baseType="lpstr">
      <vt:lpstr>Arvo</vt:lpstr>
      <vt:lpstr>Roboto Condensed</vt:lpstr>
      <vt:lpstr>Arial</vt:lpstr>
      <vt:lpstr>Roboto Condensed Light</vt:lpstr>
      <vt:lpstr>Salerio template</vt:lpstr>
      <vt:lpstr>Introducción a la Ciencia de Datos</vt:lpstr>
      <vt:lpstr>Anuncios parroquiales</vt:lpstr>
      <vt:lpstr>PowerPoint Presentation</vt:lpstr>
      <vt:lpstr>Objetivo</vt:lpstr>
      <vt:lpstr>Requisitos</vt:lpstr>
      <vt:lpstr>Población Objetivo</vt:lpstr>
      <vt:lpstr>Calificación</vt:lpstr>
      <vt:lpstr>Sitio Web</vt:lpstr>
      <vt:lpstr>Introducción</vt:lpstr>
      <vt:lpstr>PowerPoint Presentation</vt:lpstr>
      <vt:lpstr>Historia de la Ciencia de datos</vt:lpstr>
      <vt:lpstr>Historia de la Ciencia de datos</vt:lpstr>
      <vt:lpstr>Historia de la Ciencia de Datos</vt:lpstr>
      <vt:lpstr>Historia de la Ciencia de Datos</vt:lpstr>
      <vt:lpstr>Machine Learning</vt:lpstr>
      <vt:lpstr>Machine Learning</vt:lpstr>
      <vt:lpstr>Machine Learning</vt:lpstr>
      <vt:lpstr>Infraestructura</vt:lpstr>
      <vt:lpstr>Infraestructura</vt:lpstr>
      <vt:lpstr>Infraestructura</vt:lpstr>
      <vt:lpstr>Conclusión</vt:lpstr>
      <vt:lpstr>Ecosistema de la Ciencia de Datos</vt:lpstr>
      <vt:lpstr>PowerPoint Presentation</vt:lpstr>
      <vt:lpstr>PowerPoint Presentation</vt:lpstr>
      <vt:lpstr>PowerPoint Presentation</vt:lpstr>
      <vt:lpstr>Casos de uso de la Ciencia de Datos</vt:lpstr>
      <vt:lpstr>PowerPoint Presentation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-Telecomunicaciones</vt:lpstr>
      <vt:lpstr>Ciencia de Datos en el Mercado de Servicios -IT</vt:lpstr>
      <vt:lpstr>Ciencia de Datos en el Mercado de Servicios -TI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Ciencia de Datos en el Mercado de Servicios -Entretenimiento</vt:lpstr>
      <vt:lpstr>PowerPoint Presentation</vt:lpstr>
      <vt:lpstr>Ciencia de Datos en el Mercado de Servicios -Transporte</vt:lpstr>
      <vt:lpstr>Ciencia de Datos en el Mercado de Servicios -Transporte</vt:lpstr>
      <vt:lpstr>PowerPoint Presentation</vt:lpstr>
      <vt:lpstr>Ciencia de Datos en el Mercado de Servicios -Transporte</vt:lpstr>
      <vt:lpstr>Ciencia de Datos en el mercado manufacturero - Automotriz </vt:lpstr>
      <vt:lpstr>Ciencia de Datos en el mercado manufacturero - Automotriz </vt:lpstr>
      <vt:lpstr>Ciencia de Datos en el mercado manufacturero - Automotriz </vt:lpstr>
      <vt:lpstr>Ciencia de Datos en el mercado manufacturero</vt:lpstr>
      <vt:lpstr>Ciencia de Datos en el mercado manufacturero</vt:lpstr>
      <vt:lpstr>Internet de las cosas (IoT)</vt:lpstr>
      <vt:lpstr>PowerPoint Presentation</vt:lpstr>
      <vt:lpstr>PowerPoint Presentation</vt:lpstr>
      <vt:lpstr>PowerPoint Presentation</vt:lpstr>
      <vt:lpstr>Internet de las cosas (IoT)</vt:lpstr>
      <vt:lpstr>Internet de las cosas (IoT)</vt:lpstr>
      <vt:lpstr>Want big impact? USE BIG IMAGE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15</cp:revision>
  <dcterms:modified xsi:type="dcterms:W3CDTF">2020-07-28T23:53:56Z</dcterms:modified>
</cp:coreProperties>
</file>